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61" r:id="rId2"/>
    <p:sldId id="262" r:id="rId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1F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1180" y="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15A11D73-834C-45A4-5948-C81DC793439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7D86FB4C-F866-B112-459A-E4999B666E20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>
            <a:extLst>
              <a:ext uri="{FF2B5EF4-FFF2-40B4-BE49-F238E27FC236}">
                <a16:creationId xmlns:a16="http://schemas.microsoft.com/office/drawing/2014/main" id="{9EDF4D6D-A664-1C80-553B-EFE97E2B6B27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3" name="Rectangle 5">
            <a:extLst>
              <a:ext uri="{FF2B5EF4-FFF2-40B4-BE49-F238E27FC236}">
                <a16:creationId xmlns:a16="http://schemas.microsoft.com/office/drawing/2014/main" id="{B019C50A-0143-D6B6-BD55-8BF8343150DB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/>
            </a:lvl1pPr>
          </a:lstStyle>
          <a:p>
            <a:pPr>
              <a:defRPr/>
            </a:pPr>
            <a:fld id="{719E4096-FAC8-4FF7-9F25-7B71AAF75C0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116841A6-67DF-71F4-F01D-5C5A58AB512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F2F3263B-6F4D-1415-2120-AE0BCB6E635F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14C4A3EC-5986-C2AA-CB76-0EB4552E8F6C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4D593227-1037-0423-AFE7-C387B39BF5A1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</a:p>
        </p:txBody>
      </p:sp>
      <p:sp>
        <p:nvSpPr>
          <p:cNvPr id="6150" name="Rectangle 6">
            <a:extLst>
              <a:ext uri="{FF2B5EF4-FFF2-40B4-BE49-F238E27FC236}">
                <a16:creationId xmlns:a16="http://schemas.microsoft.com/office/drawing/2014/main" id="{AAF83E7B-E6F6-6E4D-BF25-FB0A9D754314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1" name="Rectangle 7">
            <a:extLst>
              <a:ext uri="{FF2B5EF4-FFF2-40B4-BE49-F238E27FC236}">
                <a16:creationId xmlns:a16="http://schemas.microsoft.com/office/drawing/2014/main" id="{EBCCCE85-0066-EEA8-34B9-B5559EBD34D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/>
            </a:lvl1pPr>
          </a:lstStyle>
          <a:p>
            <a:pPr>
              <a:defRPr/>
            </a:pPr>
            <a:fld id="{C8A3C902-759F-48DA-8C41-C3253DDDFBF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9684C59-8249-0EC5-EA61-71B2EB57BB4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C30D5C4-9799-C46C-A7B1-F2D7C2D750D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2F2840F-D5D8-A56E-E9A6-6B1B9F154A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462AE7-C142-4523-B53D-E82B67FB713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546072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C2D3B38-BC39-0C87-DA43-0C0DEDC1B4B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F8327C5-D3FD-F05D-6201-251A33D1A06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1D8874A-89F0-0797-EC0A-27F46B12554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D2A25F-4005-476B-880D-9C3FFC57F6F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922486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495F4E6-AD7F-E555-5F14-EEBE54DCEE9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30498D7-2370-380C-1DB2-4D63FF17794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C7242A5-20E4-0BE3-C99D-25C2E89920C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A6FC7E-4DA5-4D44-B3DC-6EF4894E184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183871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B85411A-8B20-7C29-6CA6-7CB43356F2C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9A00073-02F3-3C5A-FB84-E98FCF21BEB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5C29045-05A7-92B5-2BA0-12B5AF94365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624035-2D8E-4E8B-BC5E-4EA00C452C7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270829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EE4272F-14B5-3BB7-6ACA-D096C27E86D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2C5C180-B075-76CC-6D6A-37AA315638F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35E828F-C8F6-EA53-B2FB-BE99CD451C7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BE4A44-E128-404A-98F4-9F3ED12A635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196645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0E8F69F-7CF5-4CFB-11B7-B0872F63A44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FE49916-65BF-BB11-E044-8F482DC4AB6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3B9D8B9-DA6F-432D-2540-92B9F22E849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48E5B2-99D8-4199-AE05-89D39EA06AF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540282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C4414984-22E4-F92F-BEB4-486674C29F2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E1C966CA-5218-2D50-8CE6-AC646819D16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27761B57-9FAA-4C24-97FD-9181597F19D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374A00-7DBF-4492-B092-86E7B5D7485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54707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CF5B9C79-6DA4-BA7B-CB64-6AB3B3C8614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6E21E039-3340-BE22-6C8A-520E0AD77C7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041C9D65-FA62-9E46-BBA7-F9C17990345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D9B471-2AD9-47A2-B820-2DDCB6A49D2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765267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ACCD1F68-0C5C-DDCD-B1FE-7AF5D1A2360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EA3AB2B6-1AE1-7A32-B5B7-0E9C437494C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B6F507C0-CDC1-0737-FDE7-B0743A2DF3A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6B5231-A913-4436-ACEA-ABE933F5C10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225744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9FF4EDA-F7EC-DF90-60CD-DF4CB389DBD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C84ACD4-5E2E-4DFB-D16C-25D99DAE441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5640F68-AEAF-7646-DAF0-47B508DD37A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84364C-2AE8-4821-B8DB-641686C858C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734681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78C0FD0-6D58-BC82-EC49-DDF7DAB8F57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516AF1F-A1D5-D848-94C6-F760DFEE5C3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8301ECA-D7C6-EDF4-8D5B-121A8922241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226DCA-CCA8-40B2-A54E-E51BB2C806A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190557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18185E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21A46803-9374-C3B7-075D-80D5E128A6C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</a:t>
            </a:r>
            <a:r>
              <a:rPr lang="en-US" altLang="ja-JP"/>
              <a:t> </a:t>
            </a:r>
            <a:r>
              <a:rPr lang="ja-JP" altLang="en-US"/>
              <a:t>タイトルの書式設定</a:t>
            </a:r>
            <a:endParaRPr lang="en-US" altLang="ja-JP"/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889DFB52-7553-094B-80FF-7073F374D9B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</a:t>
            </a:r>
            <a:r>
              <a:rPr lang="en-US" altLang="ja-JP"/>
              <a:t> </a:t>
            </a:r>
            <a:r>
              <a:rPr lang="ja-JP" altLang="en-US"/>
              <a:t>テキストの書式設定</a:t>
            </a:r>
            <a:endParaRPr lang="en-US" altLang="ja-JP"/>
          </a:p>
          <a:p>
            <a:pPr lvl="1"/>
            <a:r>
              <a:rPr lang="ja-JP" altLang="en-US"/>
              <a:t>第</a:t>
            </a:r>
            <a:r>
              <a:rPr lang="en-US" altLang="ja-JP"/>
              <a:t> 2 </a:t>
            </a:r>
            <a:r>
              <a:rPr lang="ja-JP" altLang="en-US"/>
              <a:t>レベル</a:t>
            </a:r>
            <a:endParaRPr lang="en-US" altLang="ja-JP"/>
          </a:p>
          <a:p>
            <a:pPr lvl="2"/>
            <a:r>
              <a:rPr lang="ja-JP" altLang="en-US"/>
              <a:t>第</a:t>
            </a:r>
            <a:r>
              <a:rPr lang="en-US" altLang="ja-JP"/>
              <a:t> 3 </a:t>
            </a:r>
            <a:r>
              <a:rPr lang="ja-JP" altLang="en-US"/>
              <a:t>レベル</a:t>
            </a:r>
            <a:endParaRPr lang="en-US" altLang="ja-JP"/>
          </a:p>
          <a:p>
            <a:pPr lvl="3"/>
            <a:r>
              <a:rPr lang="ja-JP" altLang="en-US"/>
              <a:t>第</a:t>
            </a:r>
            <a:r>
              <a:rPr lang="en-US" altLang="ja-JP"/>
              <a:t> 4 </a:t>
            </a:r>
            <a:r>
              <a:rPr lang="ja-JP" altLang="en-US"/>
              <a:t>レベル</a:t>
            </a:r>
            <a:endParaRPr lang="en-US" altLang="ja-JP"/>
          </a:p>
          <a:p>
            <a:pPr lvl="4"/>
            <a:r>
              <a:rPr lang="ja-JP" altLang="en-US"/>
              <a:t>第</a:t>
            </a:r>
            <a:r>
              <a:rPr lang="en-US" altLang="ja-JP"/>
              <a:t> 5 </a:t>
            </a:r>
            <a:r>
              <a:rPr lang="ja-JP" altLang="en-US"/>
              <a:t>レベル</a:t>
            </a:r>
            <a:endParaRPr lang="en-US" altLang="ja-JP"/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FCD0F9B5-E903-EA3C-CAAE-D79EE36D882E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400">
                <a:latin typeface="Times New Roman" pitchFamily="18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26BC522A-2534-C74A-E420-90ADD0CE39C0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kumimoji="0" sz="1400">
                <a:latin typeface="Times New Roman" pitchFamily="18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008BFAE8-4C80-89CB-B425-F1DEEEE458E7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400"/>
            </a:lvl1pPr>
          </a:lstStyle>
          <a:p>
            <a:pPr>
              <a:defRPr/>
            </a:pPr>
            <a:fld id="{144E25C5-71BB-4E40-B409-02B05AB3B26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BC4FBE8A-F2FF-69C3-5A7A-F191615E270D}"/>
              </a:ext>
            </a:extLst>
          </p:cNvPr>
          <p:cNvSpPr>
            <a:spLocks noGrp="1" noChangeArrowheads="1"/>
          </p:cNvSpPr>
          <p:nvPr/>
        </p:nvSpPr>
        <p:spPr bwMode="auto">
          <a:xfrm>
            <a:off x="455613" y="1173163"/>
            <a:ext cx="8237537" cy="2286000"/>
          </a:xfrm>
          <a:prstGeom prst="rect">
            <a:avLst/>
          </a:prstGeom>
          <a:solidFill>
            <a:srgbClr val="000080"/>
          </a:solidFill>
          <a:ln w="9525">
            <a:solidFill>
              <a:srgbClr val="00FFFF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3600" b="1">
                <a:solidFill>
                  <a:schemeClr val="bg1"/>
                </a:solidFill>
                <a:latin typeface="ＭＳ Ｐゴシック" panose="020B0600070205080204" pitchFamily="50" charset="-128"/>
              </a:rPr>
              <a:t>招聘講演におけるＣＯＩ状態の開示</a:t>
            </a:r>
            <a:br>
              <a:rPr lang="ja-JP" altLang="ja-JP" sz="3600" b="1">
                <a:solidFill>
                  <a:schemeClr val="bg1"/>
                </a:solidFill>
                <a:latin typeface="ＭＳ Ｐゴシック" panose="020B0600070205080204" pitchFamily="50" charset="-128"/>
              </a:rPr>
            </a:br>
            <a:r>
              <a:rPr lang="ja-JP" altLang="en-US" sz="1600" b="1">
                <a:solidFill>
                  <a:schemeClr val="bg1"/>
                </a:solidFill>
                <a:latin typeface="ＭＳ Ｐゴシック" panose="020B0600070205080204" pitchFamily="50" charset="-128"/>
              </a:rPr>
              <a:t>　</a:t>
            </a:r>
            <a:br>
              <a:rPr lang="ja-JP" altLang="ja-JP" sz="2400" b="1" i="1">
                <a:solidFill>
                  <a:srgbClr val="FFFF1F"/>
                </a:solidFill>
                <a:latin typeface="ＭＳ Ｐゴシック" panose="020B0600070205080204" pitchFamily="50" charset="-128"/>
              </a:rPr>
            </a:br>
            <a:endParaRPr lang="en-US" altLang="ja-JP" sz="2400" b="1" i="1">
              <a:solidFill>
                <a:srgbClr val="FFFF1F"/>
              </a:solidFill>
              <a:latin typeface="ＭＳ Ｐゴシック" panose="020B0600070205080204" pitchFamily="50" charset="-128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400" b="1" i="1">
                <a:solidFill>
                  <a:srgbClr val="FFFF1F"/>
                </a:solidFill>
                <a:latin typeface="ＭＳ Ｐゴシック" panose="020B0600070205080204" pitchFamily="50" charset="-128"/>
              </a:rPr>
              <a:t>第</a:t>
            </a:r>
            <a:r>
              <a:rPr lang="en-US" altLang="ja-JP" sz="2400" b="1" i="1">
                <a:solidFill>
                  <a:srgbClr val="FFFF1F"/>
                </a:solidFill>
                <a:latin typeface="ＭＳ Ｐゴシック" panose="020B0600070205080204" pitchFamily="50" charset="-128"/>
              </a:rPr>
              <a:t>51</a:t>
            </a:r>
            <a:r>
              <a:rPr lang="ja-JP" altLang="en-US" sz="2400" b="1" i="1">
                <a:solidFill>
                  <a:srgbClr val="FFFF1F"/>
                </a:solidFill>
                <a:latin typeface="ＭＳ Ｐゴシック" panose="020B0600070205080204" pitchFamily="50" charset="-128"/>
              </a:rPr>
              <a:t>回日本小児栄養消化器肝臓学会</a:t>
            </a:r>
            <a:endParaRPr lang="en-US" altLang="ja-JP" sz="2400" b="1" i="1">
              <a:solidFill>
                <a:srgbClr val="FFFF1F"/>
              </a:solidFill>
              <a:latin typeface="ＭＳ Ｐゴシック" panose="020B0600070205080204" pitchFamily="50" charset="-128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400" b="1" i="1">
                <a:solidFill>
                  <a:srgbClr val="FFFF1F"/>
                </a:solidFill>
                <a:latin typeface="ＭＳ Ｐゴシック" panose="020B0600070205080204" pitchFamily="50" charset="-128"/>
              </a:rPr>
              <a:t>講演者名：　</a:t>
            </a:r>
            <a:r>
              <a:rPr lang="ja-JP" altLang="ja-JP" sz="2400" b="1" i="1">
                <a:solidFill>
                  <a:srgbClr val="FFFF1F"/>
                </a:solidFill>
                <a:latin typeface="ＭＳ Ｐゴシック" panose="020B0600070205080204" pitchFamily="50" charset="-128"/>
              </a:rPr>
              <a:t>○○ ○○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F5477154-02AB-1B2F-7DCD-79B82DCD18D4}"/>
              </a:ext>
            </a:extLst>
          </p:cNvPr>
          <p:cNvSpPr>
            <a:spLocks noGrp="1" noChangeArrowheads="1"/>
          </p:cNvSpPr>
          <p:nvPr/>
        </p:nvSpPr>
        <p:spPr bwMode="auto">
          <a:xfrm>
            <a:off x="2178050" y="4100513"/>
            <a:ext cx="5246688" cy="163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ja-JP" sz="2800" b="1">
              <a:solidFill>
                <a:schemeClr val="bg1"/>
              </a:solidFill>
              <a:latin typeface="ＭＳ Ｐゴシック" panose="020B060007020508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>
                <a:solidFill>
                  <a:schemeClr val="bg1"/>
                </a:solidFill>
                <a:latin typeface="ＭＳ Ｐゴシック" panose="020B0600070205080204" pitchFamily="50" charset="-128"/>
              </a:rPr>
              <a:t>発表に関連し、開示すべき</a:t>
            </a:r>
            <a:r>
              <a:rPr lang="en-US" altLang="ja-JP" sz="2800">
                <a:solidFill>
                  <a:schemeClr val="bg1"/>
                </a:solidFill>
                <a:latin typeface="Arial" panose="020B0604020202020204" pitchFamily="34" charset="0"/>
              </a:rPr>
              <a:t>CO I</a:t>
            </a:r>
            <a:r>
              <a:rPr lang="ja-JP" altLang="en-US" sz="2800">
                <a:solidFill>
                  <a:schemeClr val="bg1"/>
                </a:solidFill>
                <a:latin typeface="Arial" panose="020B0604020202020204" pitchFamily="34" charset="0"/>
              </a:rPr>
              <a:t>関係にある企業など</a:t>
            </a:r>
            <a:r>
              <a:rPr lang="ja-JP" altLang="en-US" sz="2800">
                <a:solidFill>
                  <a:schemeClr val="bg1"/>
                </a:solidFill>
                <a:latin typeface="ＭＳ Ｐゴシック" panose="020B0600070205080204" pitchFamily="50" charset="-128"/>
              </a:rPr>
              <a:t>はありません。</a:t>
            </a:r>
            <a:endParaRPr lang="ja-JP" altLang="ja-JP" sz="4000" b="1">
              <a:solidFill>
                <a:schemeClr val="bg1"/>
              </a:solidFill>
              <a:latin typeface="ＭＳ Ｐゴシック" panose="020B0600070205080204" pitchFamily="50" charset="-128"/>
            </a:endParaRPr>
          </a:p>
        </p:txBody>
      </p:sp>
      <p:sp>
        <p:nvSpPr>
          <p:cNvPr id="4100" name="テキスト ボックス 1">
            <a:extLst>
              <a:ext uri="{FF2B5EF4-FFF2-40B4-BE49-F238E27FC236}">
                <a16:creationId xmlns:a16="http://schemas.microsoft.com/office/drawing/2014/main" id="{7388F966-5574-CF67-28B5-0119B4CF74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2252663" y="2312988"/>
            <a:ext cx="1841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06135D64-2C40-CFD0-77A3-71C35B7A6E85}"/>
              </a:ext>
            </a:extLst>
          </p:cNvPr>
          <p:cNvSpPr>
            <a:spLocks noGrp="1" noChangeArrowheads="1"/>
          </p:cNvSpPr>
          <p:nvPr/>
        </p:nvSpPr>
        <p:spPr bwMode="auto">
          <a:xfrm>
            <a:off x="528638" y="146050"/>
            <a:ext cx="8235950" cy="2286000"/>
          </a:xfrm>
          <a:prstGeom prst="rect">
            <a:avLst/>
          </a:prstGeom>
          <a:solidFill>
            <a:srgbClr val="000080"/>
          </a:solidFill>
          <a:ln w="9525">
            <a:solidFill>
              <a:srgbClr val="00FFFF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3600" b="1">
                <a:solidFill>
                  <a:schemeClr val="bg1"/>
                </a:solidFill>
                <a:latin typeface="ＭＳ Ｐゴシック" panose="020B0600070205080204" pitchFamily="50" charset="-128"/>
              </a:rPr>
              <a:t>招聘講演におけるＣＯＩ状態の開示</a:t>
            </a:r>
            <a:br>
              <a:rPr lang="ja-JP" altLang="ja-JP" sz="3600" b="1">
                <a:solidFill>
                  <a:schemeClr val="bg1"/>
                </a:solidFill>
                <a:latin typeface="ＭＳ Ｐゴシック" panose="020B0600070205080204" pitchFamily="50" charset="-128"/>
              </a:rPr>
            </a:br>
            <a:r>
              <a:rPr lang="ja-JP" altLang="en-US" sz="1600" b="1">
                <a:solidFill>
                  <a:schemeClr val="bg1"/>
                </a:solidFill>
                <a:latin typeface="ＭＳ Ｐゴシック" panose="020B0600070205080204" pitchFamily="50" charset="-128"/>
              </a:rPr>
              <a:t>　</a:t>
            </a:r>
            <a:br>
              <a:rPr lang="ja-JP" altLang="ja-JP" sz="2400" b="1" i="1">
                <a:solidFill>
                  <a:srgbClr val="FFFF1F"/>
                </a:solidFill>
                <a:latin typeface="ＭＳ Ｐゴシック" panose="020B0600070205080204" pitchFamily="50" charset="-128"/>
              </a:rPr>
            </a:br>
            <a:r>
              <a:rPr lang="ja-JP" altLang="en-US" sz="2400" b="1" i="1">
                <a:solidFill>
                  <a:srgbClr val="FFFF1F"/>
                </a:solidFill>
                <a:latin typeface="ＭＳ Ｐゴシック" panose="020B0600070205080204" pitchFamily="50" charset="-128"/>
              </a:rPr>
              <a:t>第</a:t>
            </a:r>
            <a:r>
              <a:rPr lang="en-US" altLang="ja-JP" sz="2400" b="1" i="1">
                <a:solidFill>
                  <a:srgbClr val="FFFF1F"/>
                </a:solidFill>
                <a:latin typeface="ＭＳ Ｐゴシック" panose="020B0600070205080204" pitchFamily="50" charset="-128"/>
              </a:rPr>
              <a:t>51</a:t>
            </a:r>
            <a:r>
              <a:rPr lang="ja-JP" altLang="en-US" sz="2400" b="1" i="1">
                <a:solidFill>
                  <a:srgbClr val="FFFF1F"/>
                </a:solidFill>
                <a:latin typeface="ＭＳ Ｐゴシック" panose="020B0600070205080204" pitchFamily="50" charset="-128"/>
              </a:rPr>
              <a:t>回日本小児栄養消化器肝臓学会</a:t>
            </a:r>
            <a:endParaRPr lang="en-US" altLang="ja-JP" sz="2400" b="1" i="1">
              <a:solidFill>
                <a:srgbClr val="FFFF1F"/>
              </a:solidFill>
              <a:latin typeface="ＭＳ Ｐゴシック" panose="020B0600070205080204" pitchFamily="50" charset="-128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400" b="1" i="1">
                <a:solidFill>
                  <a:srgbClr val="FFFF1F"/>
                </a:solidFill>
                <a:latin typeface="ＭＳ Ｐゴシック" panose="020B0600070205080204" pitchFamily="50" charset="-128"/>
              </a:rPr>
              <a:t>講演者名：　</a:t>
            </a:r>
            <a:r>
              <a:rPr lang="ja-JP" altLang="ja-JP" sz="2400" b="1" i="1">
                <a:solidFill>
                  <a:srgbClr val="FFFF1F"/>
                </a:solidFill>
                <a:latin typeface="ＭＳ Ｐゴシック" panose="020B0600070205080204" pitchFamily="50" charset="-128"/>
              </a:rPr>
              <a:t>○○ ○○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656848E8-A04A-E0EB-1406-1E7FCB5141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7088" y="2720975"/>
            <a:ext cx="7639050" cy="3465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2400" b="1">
                <a:solidFill>
                  <a:schemeClr val="bg1"/>
                </a:solidFill>
                <a:latin typeface="ＭＳ Ｐゴシック" panose="020B0600070205080204" pitchFamily="50" charset="-128"/>
              </a:rPr>
              <a:t>私の今回の演題に関連して、開示すべき</a:t>
            </a:r>
            <a:r>
              <a:rPr kumimoji="0" lang="en-US" altLang="ja-JP" sz="2400" b="1">
                <a:solidFill>
                  <a:schemeClr val="bg1"/>
                </a:solidFill>
                <a:latin typeface="ＭＳ Ｐゴシック" panose="020B0600070205080204" pitchFamily="50" charset="-128"/>
              </a:rPr>
              <a:t>COI</a:t>
            </a:r>
            <a:r>
              <a:rPr kumimoji="0" lang="ja-JP" altLang="en-US" sz="2400" b="1">
                <a:solidFill>
                  <a:schemeClr val="bg1"/>
                </a:solidFill>
                <a:latin typeface="ＭＳ Ｐゴシック" panose="020B0600070205080204" pitchFamily="50" charset="-128"/>
              </a:rPr>
              <a:t>は以下のとおりです。</a:t>
            </a:r>
            <a:endParaRPr kumimoji="0" lang="en-US" altLang="ja-JP" sz="2400" b="1">
              <a:solidFill>
                <a:schemeClr val="bg1"/>
              </a:solidFill>
              <a:latin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2400" b="1">
                <a:solidFill>
                  <a:schemeClr val="bg1"/>
                </a:solidFill>
                <a:latin typeface="ＭＳ Ｐゴシック" panose="020B0600070205080204" pitchFamily="50" charset="-128"/>
              </a:rPr>
              <a:t>　　</a:t>
            </a:r>
            <a:endParaRPr kumimoji="0" lang="en-US" altLang="ja-JP" sz="2400" b="1">
              <a:solidFill>
                <a:schemeClr val="bg1"/>
              </a:solidFill>
              <a:latin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2400" b="1">
                <a:solidFill>
                  <a:schemeClr val="bg1"/>
                </a:solidFill>
                <a:latin typeface="ＭＳ Ｐゴシック" panose="020B0600070205080204" pitchFamily="50" charset="-128"/>
              </a:rPr>
              <a:t>　　研究費：</a:t>
            </a:r>
            <a:r>
              <a:rPr kumimoji="0" lang="en-US" altLang="ja-JP" sz="2400">
                <a:solidFill>
                  <a:schemeClr val="bg1"/>
                </a:solidFill>
                <a:latin typeface="ＭＳ Ｐゴシック" panose="020B0600070205080204" pitchFamily="50" charset="-128"/>
              </a:rPr>
              <a:t>○○</a:t>
            </a:r>
            <a:r>
              <a:rPr kumimoji="0" lang="ja-JP" altLang="en-US" sz="2400">
                <a:solidFill>
                  <a:schemeClr val="bg1"/>
                </a:solidFill>
                <a:latin typeface="ＭＳ Ｐゴシック" panose="020B0600070205080204" pitchFamily="50" charset="-128"/>
              </a:rPr>
              <a:t>製薬、ＸＸ薬品工業、</a:t>
            </a:r>
            <a:r>
              <a:rPr kumimoji="0" lang="en-US" altLang="ja-JP" sz="2400">
                <a:solidFill>
                  <a:schemeClr val="bg1"/>
                </a:solidFill>
                <a:latin typeface="ＭＳ Ｐゴシック" panose="020B0600070205080204" pitchFamily="50" charset="-128"/>
                <a:ea typeface="ヒラギノ角ゴ Pro W3" pitchFamily="1" charset="-128"/>
              </a:rPr>
              <a:t>□□</a:t>
            </a:r>
            <a:r>
              <a:rPr kumimoji="0" lang="ja-JP" altLang="en-US" sz="2400">
                <a:solidFill>
                  <a:schemeClr val="bg1"/>
                </a:solidFill>
                <a:latin typeface="ＭＳ Ｐゴシック" panose="020B0600070205080204" pitchFamily="50" charset="-128"/>
                <a:ea typeface="ヒラギノ角ゴ Pro W3" pitchFamily="1" charset="-128"/>
              </a:rPr>
              <a:t>株式会社</a:t>
            </a:r>
            <a:endParaRPr kumimoji="0" lang="en-US" altLang="ja-JP" sz="2400">
              <a:solidFill>
                <a:schemeClr val="bg1"/>
              </a:solidFill>
              <a:latin typeface="ＭＳ Ｐゴシック" panose="020B0600070205080204" pitchFamily="50" charset="-128"/>
              <a:ea typeface="ヒラギノ角ゴ Pro W3" pitchFamily="1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2400" b="1">
                <a:solidFill>
                  <a:schemeClr val="bg1"/>
                </a:solidFill>
                <a:latin typeface="ＭＳ Ｐゴシック" panose="020B0600070205080204" pitchFamily="50" charset="-128"/>
                <a:ea typeface="ヒラギノ角ゴ Pro W3" pitchFamily="1" charset="-128"/>
              </a:rPr>
              <a:t>　　</a:t>
            </a:r>
            <a:r>
              <a:rPr kumimoji="0" lang="ja-JP" altLang="en-US" sz="2400">
                <a:solidFill>
                  <a:schemeClr val="bg1"/>
                </a:solidFill>
                <a:latin typeface="ＭＳ Ｐゴシック" panose="020B0600070205080204" pitchFamily="50" charset="-128"/>
                <a:ea typeface="ヒラギノ角ゴ Pro W3" pitchFamily="1" charset="-128"/>
              </a:rPr>
              <a:t>役員・顧問職：</a:t>
            </a:r>
            <a:r>
              <a:rPr kumimoji="0" lang="en-US" altLang="ja-JP" sz="2400">
                <a:solidFill>
                  <a:schemeClr val="bg1"/>
                </a:solidFill>
                <a:latin typeface="ＭＳ Ｐゴシック" panose="020B0600070205080204" pitchFamily="50" charset="-128"/>
                <a:ea typeface="ヒラギノ角ゴ Pro W3" pitchFamily="1" charset="-128"/>
              </a:rPr>
              <a:t>××</a:t>
            </a:r>
            <a:r>
              <a:rPr kumimoji="0" lang="ja-JP" altLang="en-US" sz="2400">
                <a:solidFill>
                  <a:schemeClr val="bg1"/>
                </a:solidFill>
                <a:latin typeface="ＭＳ Ｐゴシック" panose="020B0600070205080204" pitchFamily="50" charset="-128"/>
                <a:ea typeface="ヒラギノ角ゴ Pro W3" pitchFamily="1" charset="-128"/>
              </a:rPr>
              <a:t>社</a:t>
            </a:r>
            <a:endParaRPr kumimoji="0" lang="en-US" altLang="ja-JP" sz="2400">
              <a:solidFill>
                <a:schemeClr val="bg1"/>
              </a:solidFill>
              <a:latin typeface="ＭＳ Ｐゴシック" panose="020B0600070205080204" pitchFamily="50" charset="-128"/>
              <a:ea typeface="ヒラギノ角ゴ Pro W3" pitchFamily="1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2400">
                <a:solidFill>
                  <a:schemeClr val="bg1"/>
                </a:solidFill>
                <a:latin typeface="ＭＳ Ｐゴシック" panose="020B0600070205080204" pitchFamily="50" charset="-128"/>
                <a:ea typeface="ヒラギノ角ゴ Pro W3" pitchFamily="1" charset="-128"/>
              </a:rPr>
              <a:t>　　株：△△株式会社</a:t>
            </a:r>
            <a:endParaRPr kumimoji="0" lang="en-US" altLang="ja-JP" sz="2400">
              <a:solidFill>
                <a:schemeClr val="bg1"/>
              </a:solidFill>
              <a:latin typeface="ＭＳ Ｐゴシック" panose="020B0600070205080204" pitchFamily="50" charset="-128"/>
              <a:ea typeface="ヒラギノ角ゴ Pro W3" pitchFamily="1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2400">
                <a:solidFill>
                  <a:schemeClr val="bg1"/>
                </a:solidFill>
                <a:latin typeface="ＭＳ Ｐゴシック" panose="020B0600070205080204" pitchFamily="50" charset="-128"/>
                <a:ea typeface="ヒラギノ角ゴ Pro W3" pitchFamily="1" charset="-128"/>
              </a:rPr>
              <a:t>　　特許使用料</a:t>
            </a:r>
            <a:endParaRPr kumimoji="0" lang="en-US" altLang="ja-JP" sz="2400">
              <a:solidFill>
                <a:schemeClr val="bg1"/>
              </a:solidFill>
              <a:latin typeface="ＭＳ Ｐゴシック" panose="020B0600070205080204" pitchFamily="50" charset="-128"/>
              <a:ea typeface="ヒラギノ角ゴ Pro W3" pitchFamily="1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2400">
                <a:solidFill>
                  <a:schemeClr val="bg1"/>
                </a:solidFill>
                <a:latin typeface="ＭＳ Ｐゴシック" panose="020B0600070205080204" pitchFamily="50" charset="-128"/>
                <a:ea typeface="ヒラギノ角ゴ Pro W3" pitchFamily="1" charset="-128"/>
              </a:rPr>
              <a:t>　　講演料：</a:t>
            </a:r>
            <a:r>
              <a:rPr kumimoji="0" lang="en-US" altLang="ja-JP" sz="2400">
                <a:solidFill>
                  <a:schemeClr val="bg1"/>
                </a:solidFill>
                <a:latin typeface="ＭＳ Ｐゴシック" panose="020B0600070205080204" pitchFamily="50" charset="-128"/>
                <a:ea typeface="ヒラギノ角ゴ Pro W3" pitchFamily="1" charset="-128"/>
              </a:rPr>
              <a:t> ○○</a:t>
            </a:r>
            <a:r>
              <a:rPr kumimoji="0" lang="ja-JP" altLang="en-US" sz="2400">
                <a:solidFill>
                  <a:schemeClr val="bg1"/>
                </a:solidFill>
                <a:latin typeface="ＭＳ Ｐゴシック" panose="020B0600070205080204" pitchFamily="50" charset="-128"/>
                <a:ea typeface="ヒラギノ角ゴ Pro W3" pitchFamily="1" charset="-128"/>
              </a:rPr>
              <a:t>製薬、ＸＸ薬品、</a:t>
            </a:r>
            <a:endParaRPr kumimoji="0" lang="en-US" altLang="ja-JP" sz="2400">
              <a:solidFill>
                <a:schemeClr val="bg1"/>
              </a:solidFill>
              <a:latin typeface="ＭＳ Ｐゴシック" panose="020B0600070205080204" pitchFamily="50" charset="-128"/>
              <a:ea typeface="ヒラギノ角ゴ Pro W3" pitchFamily="1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2400">
                <a:solidFill>
                  <a:schemeClr val="bg1"/>
                </a:solidFill>
                <a:latin typeface="ＭＳ Ｐゴシック" panose="020B0600070205080204" pitchFamily="50" charset="-128"/>
                <a:ea typeface="ヒラギノ角ゴ Pro W3" pitchFamily="1" charset="-128"/>
              </a:rPr>
              <a:t>　　原稿料：△△製薬</a:t>
            </a:r>
            <a:endParaRPr kumimoji="0" lang="en-US" altLang="ja-JP" sz="2400">
              <a:solidFill>
                <a:schemeClr val="bg1"/>
              </a:solidFill>
              <a:latin typeface="ＭＳ Ｐゴシック" panose="020B0600070205080204" pitchFamily="50" charset="-128"/>
              <a:ea typeface="ヒラギノ角ゴ Pro W3" pitchFamily="1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2400">
                <a:solidFill>
                  <a:schemeClr val="bg1"/>
                </a:solidFill>
                <a:latin typeface="ＭＳ Ｐゴシック" panose="020B0600070205080204" pitchFamily="50" charset="-128"/>
                <a:ea typeface="ヒラギノ角ゴ Pro W3" pitchFamily="1" charset="-128"/>
              </a:rPr>
              <a:t>　　　　</a:t>
            </a:r>
            <a:endParaRPr kumimoji="0" lang="en-US" altLang="ja-JP" sz="2400">
              <a:solidFill>
                <a:schemeClr val="bg1"/>
              </a:solidFill>
              <a:latin typeface="ＭＳ Ｐゴシック" panose="020B0600070205080204" pitchFamily="50" charset="-128"/>
              <a:ea typeface="ヒラギノ角ゴ Pro W3" pitchFamily="1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2400">
                <a:solidFill>
                  <a:schemeClr val="bg1"/>
                </a:solidFill>
                <a:latin typeface="ＭＳ Ｐゴシック" panose="020B0600070205080204" pitchFamily="50" charset="-128"/>
                <a:ea typeface="ヒラギノ角ゴ Pro W3" pitchFamily="1" charset="-128"/>
              </a:rPr>
              <a:t>　　</a:t>
            </a:r>
            <a:endParaRPr kumimoji="0" lang="en-US" altLang="ja-JP" sz="2400">
              <a:solidFill>
                <a:schemeClr val="bg1"/>
              </a:solidFill>
              <a:latin typeface="ＭＳ Ｐゴシック" panose="020B0600070205080204" pitchFamily="50" charset="-128"/>
              <a:ea typeface="ヒラギノ角ゴ Pro W3" pitchFamily="1" charset="-128"/>
            </a:endParaRPr>
          </a:p>
        </p:txBody>
      </p:sp>
      <p:sp>
        <p:nvSpPr>
          <p:cNvPr id="5124" name="テキスト ボックス 3">
            <a:extLst>
              <a:ext uri="{FF2B5EF4-FFF2-40B4-BE49-F238E27FC236}">
                <a16:creationId xmlns:a16="http://schemas.microsoft.com/office/drawing/2014/main" id="{5808AFB4-617A-1E6F-681B-A6257CF3E9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57688" y="6005513"/>
            <a:ext cx="391953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bg1"/>
                </a:solidFill>
              </a:rPr>
              <a:t>（注：該当するもののみ記載）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386</TotalTime>
  <Words>145</Words>
  <Application>Microsoft Office PowerPoint</Application>
  <PresentationFormat>画面に合わせる (4:3)</PresentationFormat>
  <Paragraphs>18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Times New Roman</vt:lpstr>
      <vt:lpstr>ＭＳ Ｐゴシック</vt:lpstr>
      <vt:lpstr>Arial</vt:lpstr>
      <vt:lpstr>ヒラギノ角ゴ Pro W3</vt:lpstr>
      <vt:lpstr>Default Design</vt:lpstr>
      <vt:lpstr>PowerPoint プレゼンテーション</vt:lpstr>
      <vt:lpstr>PowerPoint プレゼンテーション</vt:lpstr>
    </vt:vector>
  </TitlesOfParts>
  <Company>Heart Failure Society of America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Travis Alexander Yano</dc:creator>
  <cp:lastModifiedBy>MACC-003</cp:lastModifiedBy>
  <cp:revision>86</cp:revision>
  <cp:lastPrinted>2010-04-28T01:42:11Z</cp:lastPrinted>
  <dcterms:created xsi:type="dcterms:W3CDTF">2000-09-04T17:39:07Z</dcterms:created>
  <dcterms:modified xsi:type="dcterms:W3CDTF">2024-01-15T06:01:17Z</dcterms:modified>
</cp:coreProperties>
</file>